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9" r:id="rId2"/>
    <p:sldMasterId id="2147483719" r:id="rId3"/>
  </p:sldMasterIdLst>
  <p:notesMasterIdLst>
    <p:notesMasterId r:id="rId24"/>
  </p:notesMasterIdLst>
  <p:handoutMasterIdLst>
    <p:handoutMasterId r:id="rId25"/>
  </p:handoutMasterIdLst>
  <p:sldIdLst>
    <p:sldId id="457" r:id="rId4"/>
    <p:sldId id="630" r:id="rId5"/>
    <p:sldId id="645" r:id="rId6"/>
    <p:sldId id="650" r:id="rId7"/>
    <p:sldId id="652" r:id="rId8"/>
    <p:sldId id="631" r:id="rId9"/>
    <p:sldId id="644" r:id="rId10"/>
    <p:sldId id="615" r:id="rId11"/>
    <p:sldId id="628" r:id="rId12"/>
    <p:sldId id="634" r:id="rId13"/>
    <p:sldId id="635" r:id="rId14"/>
    <p:sldId id="636" r:id="rId15"/>
    <p:sldId id="637" r:id="rId16"/>
    <p:sldId id="647" r:id="rId17"/>
    <p:sldId id="646" r:id="rId18"/>
    <p:sldId id="640" r:id="rId19"/>
    <p:sldId id="577" r:id="rId20"/>
    <p:sldId id="611" r:id="rId21"/>
    <p:sldId id="599" r:id="rId22"/>
    <p:sldId id="616" r:id="rId23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CCFFCC"/>
    <a:srgbClr val="0000FF"/>
    <a:srgbClr val="CCFF33"/>
    <a:srgbClr val="99FF33"/>
    <a:srgbClr val="000000"/>
    <a:srgbClr val="EA3313"/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9758" autoAdjust="0"/>
  </p:normalViewPr>
  <p:slideViewPr>
    <p:cSldViewPr snapToGrid="0">
      <p:cViewPr>
        <p:scale>
          <a:sx n="99" d="100"/>
          <a:sy n="99" d="100"/>
        </p:scale>
        <p:origin x="1788" y="414"/>
      </p:cViewPr>
      <p:guideLst>
        <p:guide orient="horz" pos="2160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812" y="108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t" anchorCtr="0" compatLnSpc="1">
            <a:prstTxWarp prst="textNoShape">
              <a:avLst/>
            </a:prstTxWarp>
          </a:bodyPr>
          <a:lstStyle>
            <a:lvl1pPr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t" anchorCtr="0" compatLnSpc="1">
            <a:prstTxWarp prst="textNoShape">
              <a:avLst/>
            </a:prstTxWarp>
          </a:bodyPr>
          <a:lstStyle>
            <a:lvl1pPr algn="r"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b" anchorCtr="0" compatLnSpc="1">
            <a:prstTxWarp prst="textNoShape">
              <a:avLst/>
            </a:prstTxWarp>
          </a:bodyPr>
          <a:lstStyle>
            <a:lvl1pPr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860D86-415D-4C03-99F8-3F55D9AD03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950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t" anchorCtr="0" compatLnSpc="1">
            <a:prstTxWarp prst="textNoShape">
              <a:avLst/>
            </a:prstTxWarp>
          </a:bodyPr>
          <a:lstStyle>
            <a:lvl1pPr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t" anchorCtr="0" compatLnSpc="1">
            <a:prstTxWarp prst="textNoShape">
              <a:avLst/>
            </a:prstTxWarp>
          </a:bodyPr>
          <a:lstStyle>
            <a:lvl1pPr algn="r"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b" anchorCtr="0" compatLnSpc="1">
            <a:prstTxWarp prst="textNoShape">
              <a:avLst/>
            </a:prstTxWarp>
          </a:bodyPr>
          <a:lstStyle>
            <a:lvl1pPr defTabSz="91516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0" rIns="91344" bIns="456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2E94E3-FB8A-46C8-B6A2-28C29D6313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0872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20CA7E9-9957-473F-AAF9-ACB3F3101B0E}" type="slidenum">
              <a:rPr lang="ru-RU" altLang="ru-RU" sz="1200" smtClean="0"/>
              <a:pPr/>
              <a:t>1</a:t>
            </a:fld>
            <a:endParaRPr lang="ru-RU" altLang="ru-RU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716463"/>
            <a:ext cx="5445125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DAB4D10-67E7-4A59-9754-E3BDFDA9F64D}" type="slidenum">
              <a:rPr lang="ru-RU" altLang="ru-RU" sz="1200" smtClean="0"/>
              <a:pPr/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E24EE7B-E05A-42A1-87E2-FEEC6C4CA10C}" type="slidenum">
              <a:rPr lang="ru-RU" altLang="ru-RU" sz="1200" smtClean="0"/>
              <a:pPr/>
              <a:t>7</a:t>
            </a:fld>
            <a:endParaRPr lang="ru-RU" altLang="ru-RU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0A66-7D94-49F3-B0CF-F8944F1BA0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71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4DAD-4CD1-4B19-9FD4-E57B191A96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36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45FD4-C086-4023-87AA-581646790B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73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61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97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16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95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50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45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16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1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F72A1-BAF3-44FC-8572-32439572B8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134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48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5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6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6" descr="EVRAZ-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289675"/>
            <a:ext cx="132715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067425"/>
            <a:ext cx="1066800" cy="58102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altLang="ru-RU" sz="1800" b="1">
                <a:solidFill>
                  <a:schemeClr val="bg1"/>
                </a:solidFill>
                <a:latin typeface="Franklin Gothic Book" panose="020B0503020102020204" pitchFamily="34" charset="0"/>
              </a:rPr>
              <a:t>steel is</a:t>
            </a:r>
          </a:p>
        </p:txBody>
      </p:sp>
      <p:pic>
        <p:nvPicPr>
          <p:cNvPr id="5" name="Рисунок 6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3"/>
            <a:ext cx="4143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016750" y="4683125"/>
            <a:ext cx="2127250" cy="82867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wrap="none" lIns="30600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b="1">
                <a:solidFill>
                  <a:schemeClr val="bg1"/>
                </a:solidFill>
                <a:latin typeface="Franklin Gothic Book" panose="020B0503020102020204" pitchFamily="34" charset="0"/>
              </a:rPr>
              <a:t>Месяц 2010</a:t>
            </a:r>
            <a:endParaRPr lang="en-GB" altLang="ru-RU" sz="2000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689475"/>
            <a:ext cx="7010400" cy="79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0600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400" b="1">
                <a:solidFill>
                  <a:srgbClr val="EA3313"/>
                </a:solidFill>
                <a:latin typeface="Franklin Gothic Medium" panose="020B0603020102020204" pitchFamily="34" charset="0"/>
              </a:rPr>
              <a:t>Название презентации</a:t>
            </a: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0" y="5484813"/>
            <a:ext cx="9144000" cy="1373187"/>
            <a:chOff x="0" y="3455"/>
            <a:chExt cx="5760" cy="865"/>
          </a:xfrm>
        </p:grpSpPr>
        <p:sp>
          <p:nvSpPr>
            <p:cNvPr id="9" name="Прямоугольник 8"/>
            <p:cNvSpPr>
              <a:spLocks noChangeArrowheads="1"/>
            </p:cNvSpPr>
            <p:nvPr userDrawn="1"/>
          </p:nvSpPr>
          <p:spPr bwMode="auto">
            <a:xfrm>
              <a:off x="0" y="3455"/>
              <a:ext cx="2892" cy="86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ru-RU" altLang="ru-RU" sz="2000" b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Блок Вице-президента – </a:t>
              </a:r>
            </a:p>
            <a:p>
              <a:pPr algn="r" eaLnBrk="1" hangingPunct="1">
                <a:defRPr/>
              </a:pPr>
              <a:r>
                <a:rPr lang="ru-RU" altLang="ru-RU" sz="2000" b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Руководителя Дивизиона Сибирь</a:t>
              </a:r>
            </a:p>
            <a:p>
              <a:pPr algn="r" eaLnBrk="1" hangingPunct="1">
                <a:defRPr/>
              </a:pPr>
              <a:r>
                <a:rPr lang="ru-RU" altLang="ru-RU" sz="2000" b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ООО «ЕвразХолдинг»</a:t>
              </a:r>
            </a:p>
          </p:txBody>
        </p:sp>
        <p:sp>
          <p:nvSpPr>
            <p:cNvPr id="10" name="Прямоугольник 5"/>
            <p:cNvSpPr/>
            <p:nvPr userDrawn="1"/>
          </p:nvSpPr>
          <p:spPr>
            <a:xfrm>
              <a:off x="2868" y="3455"/>
              <a:ext cx="2892" cy="8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endParaRPr lang="ru-RU" sz="20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" name="Rectangle 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79757-FCD6-488C-A8E7-D9651402C7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40591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56A8-5C74-4D16-8DFC-54C225E6B5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9234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F280F-F346-4355-B3E4-BCA831C3BE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164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BF7CB-2F33-4A1C-97E2-F1B8330B4B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198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EFE8B-4C93-4E06-AF93-AF85BB2C18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7600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97BE-C5F7-467F-96AF-71C6EE55F4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485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7244-4331-4B9E-8FE7-82CA30679D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73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A261E-B7FA-4252-8795-E74B7D64C5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965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93F31-99C8-4DA3-AE8C-6FC411FB37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308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26D1F-2984-46CB-AE0E-0F596377E5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0135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E8A73-1457-4C13-B636-8CD6F5E30C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94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1C3FB-8F13-4E77-B839-C5143E9683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5016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12918-2DB5-4537-AC90-A1A88309E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765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94B6C-32F1-4E36-9502-AC2660B104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3992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274638"/>
            <a:ext cx="8086725" cy="571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952500"/>
            <a:ext cx="8229600" cy="5087938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C3C90-4180-4CAB-A2C6-3E56ABB0C6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30935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274638"/>
            <a:ext cx="8086725" cy="571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952500"/>
            <a:ext cx="8229600" cy="5087938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F1D7C-355C-47DD-A509-E628DD6936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05425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2338" y="3938589"/>
            <a:ext cx="4044462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A2111-935D-4B24-945B-6EB300988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21570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216E1-0D07-4F2E-BDB7-4B343B338A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516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98704-1534-4054-A582-09678B223F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97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1AEC3-985F-445D-BCDA-32BAF9FE80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33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43DB3-AEC1-4E41-83E7-18058C893B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46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29FBA-F9C8-4834-8BA7-D48847230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274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ED602-F787-4870-8CCD-56FC581ABB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844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3065E9E-4682-490F-80A5-8FBD049AF9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01" r:id="rId1"/>
    <p:sldLayoutId id="2147487502" r:id="rId2"/>
    <p:sldLayoutId id="2147487503" r:id="rId3"/>
    <p:sldLayoutId id="2147487504" r:id="rId4"/>
    <p:sldLayoutId id="2147487505" r:id="rId5"/>
    <p:sldLayoutId id="2147487506" r:id="rId6"/>
    <p:sldLayoutId id="2147487507" r:id="rId7"/>
    <p:sldLayoutId id="2147487508" r:id="rId8"/>
    <p:sldLayoutId id="2147487509" r:id="rId9"/>
    <p:sldLayoutId id="2147487510" r:id="rId10"/>
    <p:sldLayoutId id="21474875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6840538" y="368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1400" u="sng">
                <a:solidFill>
                  <a:srgbClr val="FF9900"/>
                </a:solidFill>
                <a:latin typeface="Franklin Gothic Demi" pitchFamily="34" charset="0"/>
              </a:rPr>
              <a:t>0</a:t>
            </a:r>
            <a:fld id="{2E3BD850-D132-40BB-9255-284DCE738CB1}" type="slidenum">
              <a:rPr lang="ru-RU" altLang="ru-RU" sz="1400" u="sng" smtClean="0">
                <a:solidFill>
                  <a:srgbClr val="FF9900"/>
                </a:solidFill>
                <a:latin typeface="Franklin Gothic Demi" pitchFamily="34" charset="0"/>
              </a:rPr>
              <a:pPr algn="r" eaLnBrk="1" hangingPunct="1">
                <a:defRPr/>
              </a:pPr>
              <a:t>‹#›</a:t>
            </a:fld>
            <a:endParaRPr lang="ru-RU" altLang="ru-RU" sz="1400" u="sng">
              <a:solidFill>
                <a:srgbClr val="FF9900"/>
              </a:solidFill>
              <a:latin typeface="Franklin Gothic Dem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12" r:id="rId1"/>
    <p:sldLayoutId id="2147487513" r:id="rId2"/>
    <p:sldLayoutId id="2147487514" r:id="rId3"/>
    <p:sldLayoutId id="2147487515" r:id="rId4"/>
    <p:sldLayoutId id="2147487516" r:id="rId5"/>
    <p:sldLayoutId id="2147487517" r:id="rId6"/>
    <p:sldLayoutId id="2147487518" r:id="rId7"/>
    <p:sldLayoutId id="2147487519" r:id="rId8"/>
    <p:sldLayoutId id="2147487520" r:id="rId9"/>
    <p:sldLayoutId id="2147487521" r:id="rId10"/>
    <p:sldLayoutId id="214748752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0075" y="274638"/>
            <a:ext cx="8086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2500"/>
            <a:ext cx="82296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pic>
        <p:nvPicPr>
          <p:cNvPr id="3076" name="Picture 26" descr="EVRAZ-E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289675"/>
            <a:ext cx="132715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7"/>
          <p:cNvSpPr>
            <a:spLocks noChangeArrowheads="1"/>
          </p:cNvSpPr>
          <p:nvPr/>
        </p:nvSpPr>
        <p:spPr bwMode="auto">
          <a:xfrm>
            <a:off x="0" y="6067425"/>
            <a:ext cx="1066800" cy="58102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altLang="ru-RU" sz="1800" b="1">
                <a:solidFill>
                  <a:schemeClr val="bg1"/>
                </a:solidFill>
                <a:latin typeface="Franklin Gothic Book" panose="020B0503020102020204" pitchFamily="34" charset="0"/>
              </a:rPr>
              <a:t>steel is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2600" y="62865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sng">
                <a:solidFill>
                  <a:srgbClr val="FF9900"/>
                </a:solidFill>
                <a:latin typeface="Franklin Gothic Demi" pitchFamily="34" charset="0"/>
              </a:defRPr>
            </a:lvl1pPr>
          </a:lstStyle>
          <a:p>
            <a:pPr>
              <a:defRPr/>
            </a:pPr>
            <a:fld id="{0BFB7B4E-93EA-4E33-8979-BBAA6C35E2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079" name="Rectangle 29"/>
          <p:cNvSpPr>
            <a:spLocks noChangeArrowheads="1"/>
          </p:cNvSpPr>
          <p:nvPr/>
        </p:nvSpPr>
        <p:spPr bwMode="gray">
          <a:xfrm>
            <a:off x="250825" y="368300"/>
            <a:ext cx="323850" cy="32385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37" r:id="rId1"/>
    <p:sldLayoutId id="2147487523" r:id="rId2"/>
    <p:sldLayoutId id="2147487524" r:id="rId3"/>
    <p:sldLayoutId id="2147487525" r:id="rId4"/>
    <p:sldLayoutId id="2147487526" r:id="rId5"/>
    <p:sldLayoutId id="2147487527" r:id="rId6"/>
    <p:sldLayoutId id="2147487528" r:id="rId7"/>
    <p:sldLayoutId id="2147487529" r:id="rId8"/>
    <p:sldLayoutId id="2147487530" r:id="rId9"/>
    <p:sldLayoutId id="2147487531" r:id="rId10"/>
    <p:sldLayoutId id="2147487532" r:id="rId11"/>
    <p:sldLayoutId id="2147487533" r:id="rId12"/>
    <p:sldLayoutId id="2147487534" r:id="rId13"/>
    <p:sldLayoutId id="2147487535" r:id="rId14"/>
    <p:sldLayoutId id="2147487536" r:id="rId15"/>
    <p:sldLayoutId id="2147487538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6600"/>
          </a:solidFill>
          <a:latin typeface="Franklin Gothic Medium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6600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6600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6600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6600"/>
          </a:solidFill>
          <a:latin typeface="Franklin Gothic Medium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q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◦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929188"/>
            <a:ext cx="9144000" cy="19288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4962525"/>
            <a:ext cx="5205413" cy="18954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06000" tIns="82800" anchor="ctr"/>
          <a:lstStyle/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endParaRPr lang="ru-RU" sz="2000" b="1" dirty="0">
              <a:solidFill>
                <a:srgbClr val="FF9900"/>
              </a:solidFill>
              <a:latin typeface="+mj-lt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br>
              <a:rPr lang="ru-RU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5049838" y="4962525"/>
            <a:ext cx="4094162" cy="191293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06000" anchor="ctr"/>
          <a:lstStyle>
            <a:lvl1pPr>
              <a:spcBef>
                <a:spcPct val="20000"/>
              </a:spcBef>
              <a:buClr>
                <a:srgbClr val="FF6600"/>
              </a:buClr>
              <a:buSzPct val="6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o"/>
              <a:defRPr sz="20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2019 –2021г.</a:t>
            </a:r>
            <a:endParaRPr lang="en-GB" altLang="ru-RU" b="1"/>
          </a:p>
        </p:txBody>
      </p:sp>
      <p:cxnSp>
        <p:nvCxnSpPr>
          <p:cNvPr id="6149" name="Straight Connector 26"/>
          <p:cNvCxnSpPr>
            <a:cxnSpLocks noChangeShapeType="1"/>
          </p:cNvCxnSpPr>
          <p:nvPr/>
        </p:nvCxnSpPr>
        <p:spPr bwMode="auto">
          <a:xfrm>
            <a:off x="0" y="4941888"/>
            <a:ext cx="9144000" cy="20637"/>
          </a:xfrm>
          <a:prstGeom prst="line">
            <a:avLst/>
          </a:prstGeom>
          <a:noFill/>
          <a:ln w="9525" cmpd="thinThick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315912"/>
            <a:ext cx="4897438" cy="405537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06000" tIns="82800" anchor="ctr"/>
          <a:lstStyle/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endParaRPr lang="ru-RU" sz="2400" b="1" dirty="0">
              <a:solidFill>
                <a:srgbClr val="C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Природоохранная 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деятельность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по сокращению негативного 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воздействия на окружающую 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среду на основе наилучших 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доступных технологий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ООО «Разрез </a:t>
            </a:r>
            <a:r>
              <a:rPr lang="ru-RU" sz="2400" b="1" dirty="0" err="1">
                <a:solidFill>
                  <a:srgbClr val="C00000"/>
                </a:solidFill>
              </a:rPr>
              <a:t>Тайлепский</a:t>
            </a:r>
            <a:r>
              <a:rPr lang="ru-RU" sz="2400" b="1" dirty="0">
                <a:solidFill>
                  <a:srgbClr val="C00000"/>
                </a:solidFill>
              </a:rPr>
              <a:t>»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endParaRPr lang="ru-RU" sz="4000" b="1" dirty="0">
              <a:solidFill>
                <a:schemeClr val="accent6">
                  <a:lumMod val="7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6151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" y="5295900"/>
            <a:ext cx="4699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12" y="652682"/>
            <a:ext cx="3947213" cy="303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атмосферного воздуха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331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06463"/>
            <a:ext cx="8364538" cy="2482850"/>
          </a:xfrm>
        </p:spPr>
        <p:txBody>
          <a:bodyPr/>
          <a:lstStyle/>
          <a:p>
            <a:pPr algn="just">
              <a:defRPr/>
            </a:pPr>
            <a:br>
              <a:rPr lang="ru-RU" sz="1600" b="0" dirty="0"/>
            </a:br>
            <a:r>
              <a:rPr lang="ru-RU" sz="1600" b="0" dirty="0"/>
              <a:t>          Исследования значений пыли проводились с привлечением аккредитованной лаборатории со сдуваемой поверхности обработанных участков технологической дороги средствами компаний – участников сразу после обработки средством и высыхания вещества на дорожном полотне (1 исследование концентрации пыли), все последующие лабораторные исследования проводятся каждые 5-7 дней, на протяжении заявленного компаниями  срока действия средства, в зависимости от погодных условий (до 35 дней). Затем делаются выводы о подтверждении заявленного результата работы вяжущих веществ с целью дальнейшего выбора компании и средства пылеподавления для более эффективного результата в работе.</a:t>
            </a:r>
            <a:endParaRPr lang="ru-RU" sz="1600" b="0" dirty="0">
              <a:latin typeface="+mn-lt"/>
            </a:endParaRPr>
          </a:p>
        </p:txBody>
      </p:sp>
      <p:sp>
        <p:nvSpPr>
          <p:cNvPr id="13317" name="Текст 4"/>
          <p:cNvSpPr>
            <a:spLocks noGrp="1"/>
          </p:cNvSpPr>
          <p:nvPr>
            <p:ph type="body" sz="half" idx="2"/>
          </p:nvPr>
        </p:nvSpPr>
        <p:spPr>
          <a:xfrm>
            <a:off x="476250" y="3611563"/>
            <a:ext cx="2989263" cy="2514600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13318" name="Picture 15" descr="C:\Users\Vladykina\Desktop\ЭКОРАПОРТ\IMG_20200818_1307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17901"/>
            <a:ext cx="4279900" cy="2959902"/>
          </a:xfr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C140AB-30EB-BEEE-1D41-528922FF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50" y="3517901"/>
            <a:ext cx="4065588" cy="29599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3"/>
          <p:cNvSpPr txBox="1">
            <a:spLocks/>
          </p:cNvSpPr>
          <p:nvPr/>
        </p:nvSpPr>
        <p:spPr bwMode="auto">
          <a:xfrm>
            <a:off x="274638" y="177800"/>
            <a:ext cx="8424862" cy="600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2400" kern="0" dirty="0">
              <a:solidFill>
                <a:srgbClr val="0070C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водных объектов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4340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48139" y="1132603"/>
            <a:ext cx="7989672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>
            <a:lvl1pPr indent="449263"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366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>
                <a:cs typeface="Times New Roman" panose="02020603050405020304" pitchFamily="18" charset="0"/>
              </a:rPr>
              <a:t>Для недопущения попадания загрязняющих веществ в поверхностные водные объекты выполнены следующие мероприятия: </a:t>
            </a:r>
          </a:p>
          <a:p>
            <a:pPr lvl="1" algn="just">
              <a:buFont typeface="Wingdings" panose="05000000000000000000" pitchFamily="2" charset="2"/>
              <a:buChar char=""/>
              <a:defRPr/>
            </a:pPr>
            <a:r>
              <a:rPr lang="ru-RU" altLang="ru-RU" dirty="0">
                <a:cs typeface="Times New Roman" panose="02020603050405020304" pitchFamily="18" charset="0"/>
              </a:rPr>
              <a:t>Эксплуатируются очистные сооружения карьерных и поверхностных вод;</a:t>
            </a:r>
          </a:p>
          <a:p>
            <a:pPr lvl="1" algn="just">
              <a:buFont typeface="Wingdings" panose="05000000000000000000" pitchFamily="2" charset="2"/>
              <a:buChar char=""/>
              <a:defRPr/>
            </a:pPr>
            <a:r>
              <a:rPr lang="ru-RU" altLang="ru-RU" dirty="0">
                <a:cs typeface="Times New Roman" panose="02020603050405020304" pitchFamily="18" charset="0"/>
              </a:rPr>
              <a:t>проводится очистка образующихся сточных вод до установленных нормативов перед сбросом их в поверхностные водные объекты;</a:t>
            </a:r>
          </a:p>
          <a:p>
            <a:pPr lvl="1" algn="just">
              <a:buFont typeface="Wingdings" panose="05000000000000000000" pitchFamily="2" charset="2"/>
              <a:buChar char=""/>
              <a:defRPr/>
            </a:pPr>
            <a:r>
              <a:rPr lang="ru-RU" altLang="ru-RU" dirty="0">
                <a:cs typeface="Times New Roman" panose="02020603050405020304" pitchFamily="18" charset="0"/>
              </a:rPr>
              <a:t>повторно используются очищенные сточные воды и др. мероприятия.</a:t>
            </a:r>
          </a:p>
        </p:txBody>
      </p:sp>
      <p:pic>
        <p:nvPicPr>
          <p:cNvPr id="14344" name="Picture 14" descr="C:\Users\Vladykina\Desktop\ЭКОРАПОРТ\20200526_1225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1047" y="2849216"/>
            <a:ext cx="6782981" cy="3657601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водных ресурсов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5363" name="Рисунок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382588" y="892175"/>
            <a:ext cx="825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+mn-lt"/>
              </a:rPr>
              <a:t>По итогам выполнения мероприятий по охране водных ресурсов затраты за 2019-2021г. составили по Компании: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194411"/>
              </p:ext>
            </p:extLst>
          </p:nvPr>
        </p:nvGraphicFramePr>
        <p:xfrm>
          <a:off x="382588" y="1589088"/>
          <a:ext cx="8415338" cy="503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4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04">
                <a:tc rowSpan="2"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10" marB="4571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Затраты на проведение мероприятий,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 проделанной работы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090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2019г.</a:t>
                      </a: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2020 г.</a:t>
                      </a: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</a:p>
                  </a:txBody>
                  <a:tcPr marL="9525" marR="9525" marT="9523" marB="0" anchor="ctr"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2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Максимальное использование карьерных вод на производственные нужды, с целью снижения объемов сброса в водный объект.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Рациональное использование природных ресурсов, снижение негативного воздействия на водный объект</a:t>
                      </a: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726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Механическая очистка, совмещаемая с фильтрующими массивами. 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Текущие затраты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Предотвращение загрязнения водного объекта. Снижение загрязнения по взвешенные веществам-76%, по нефтепродуктам - 67,3%</a:t>
                      </a: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04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Лабораторные исследования химического и бактериологического состава р.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Корчагол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320,8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303,9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400,5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Контроль качества водного объекта и сброса сточных вод</a:t>
                      </a: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58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Ведение регулярных наблюдений за водным объектом (его морфометрическими особенностями) и водоохранной зоной в границах участка водного объекта.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53,5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53,5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53,5</a:t>
                      </a: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Мониторинг водного объекта в пределах водопользования</a:t>
                      </a: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земельных ресурсов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6387" name="Рисунок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6375" y="873664"/>
            <a:ext cx="4856163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Мероприятия включают в себя: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Проведение горнотехнической рекультивации;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Проведение биологической рекультивации;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Снятие и складирование плодородного</a:t>
            </a:r>
          </a:p>
          <a:p>
            <a:pPr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 слоя почвы (ПСП);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5AA5"/>
                </a:solidFill>
                <a:latin typeface="+mn-lt"/>
              </a:rPr>
              <a:t>Проведение экологического мониторинга.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5600" y="2849563"/>
            <a:ext cx="4322763" cy="3400425"/>
          </a:xfrm>
        </p:spPr>
        <p:txBody>
          <a:bodyPr/>
          <a:lstStyle/>
          <a:p>
            <a:pPr algn="l">
              <a:defRPr/>
            </a:pPr>
            <a:r>
              <a:rPr lang="ru-RU" sz="1600" b="1" dirty="0">
                <a:latin typeface="+mn-lt"/>
              </a:rPr>
              <a:t>В соответствии с утвержденным Техническим проектом:</a:t>
            </a:r>
            <a:br>
              <a:rPr lang="ru-RU" sz="1600" b="1" dirty="0">
                <a:latin typeface="+mn-lt"/>
              </a:rPr>
            </a:br>
            <a:r>
              <a:rPr lang="ru-RU" sz="1600" b="1" dirty="0">
                <a:latin typeface="+mn-lt"/>
              </a:rPr>
              <a:t>    - проведение технического этапа рекультивации      предусмотрено с 2023 года;</a:t>
            </a:r>
            <a:br>
              <a:rPr lang="ru-RU" sz="1600" b="1" dirty="0">
                <a:latin typeface="+mn-lt"/>
              </a:rPr>
            </a:br>
            <a:r>
              <a:rPr lang="ru-RU" sz="1600" b="1" dirty="0">
                <a:latin typeface="+mn-lt"/>
              </a:rPr>
              <a:t>    - биологический  этап рекультивации предусмотрен после 2024 года.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8B9D84-E16B-DA74-EF2B-08924D0B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88" y="2022956"/>
            <a:ext cx="3884102" cy="30535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97665"/>
              </p:ext>
            </p:extLst>
          </p:nvPr>
        </p:nvGraphicFramePr>
        <p:xfrm>
          <a:off x="303213" y="1616075"/>
          <a:ext cx="8415338" cy="1890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4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149">
                <a:tc rowSpan="2"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25" marB="4572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Затраты на проведение мероприятий,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25" marB="45725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 проделанной работы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09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2019г.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2020г.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</a:p>
                  </a:txBody>
                  <a:tcPr marL="9525" marR="9525" marT="9526" marB="0" anchor="ctr"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Проведение лабораторных исследований почвенного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покрова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63,63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28,4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89,9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Производственный контроль почвы, с целью недопущения ее деградации.</a:t>
                      </a:r>
                    </a:p>
                  </a:txBody>
                  <a:tcPr marL="91442" marR="91442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земельных ресурсов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7439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0" name="Прямоугольник 6"/>
          <p:cNvSpPr>
            <a:spLocks noChangeArrowheads="1"/>
          </p:cNvSpPr>
          <p:nvPr/>
        </p:nvSpPr>
        <p:spPr bwMode="auto">
          <a:xfrm>
            <a:off x="382588" y="892175"/>
            <a:ext cx="825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+mn-lt"/>
              </a:rPr>
              <a:t>По итогам выполнения мероприятий по охране земельных ресурсов затраты за 2019-2021г. составили по Компании: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54FC692-2F84-3949-C418-356361F4B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6815" y="3589766"/>
            <a:ext cx="5328366" cy="28399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1663" y="2822575"/>
            <a:ext cx="8714747" cy="1569660"/>
          </a:xfrm>
          <a:prstGeom prst="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spAutoFit/>
          </a:bodyPr>
          <a:lstStyle>
            <a:lvl1pPr indent="-1778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latin typeface="+mn-lt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+mn-lt"/>
              </a:rPr>
              <a:t>исключения загрязнения почвы, поверхностных вод, атмосферного воздуха в местах накопления/объекты размещения отходов </a:t>
            </a:r>
            <a:r>
              <a:rPr lang="ru-RU" altLang="ru-RU" dirty="0">
                <a:latin typeface="+mn-lt"/>
                <a:cs typeface="Times New Roman" panose="02020603050405020304" pitchFamily="18" charset="0"/>
              </a:rPr>
              <a:t>выполнены следующие мероприятия: </a:t>
            </a:r>
          </a:p>
          <a:p>
            <a:pPr lvl="1" algn="just">
              <a:buFont typeface="Wingdings" panose="05000000000000000000" pitchFamily="2" charset="2"/>
              <a:buChar char=""/>
              <a:defRPr/>
            </a:pPr>
            <a:r>
              <a:rPr lang="ru-RU" dirty="0">
                <a:latin typeface="+mn-lt"/>
              </a:rPr>
              <a:t>на каждом этапе ведения работ организованы места накопления/объекты размещения отходов в соответствии с санитарными требованиями и нормами;</a:t>
            </a:r>
          </a:p>
          <a:p>
            <a:pPr lvl="1" algn="just">
              <a:buFont typeface="Wingdings" panose="05000000000000000000" pitchFamily="2" charset="2"/>
              <a:buChar char=""/>
              <a:defRPr/>
            </a:pPr>
            <a:r>
              <a:rPr lang="ru-RU" dirty="0">
                <a:latin typeface="+mn-lt"/>
              </a:rPr>
              <a:t>проводятся регулярные проверки мест накопления/объектов размещения отходов.</a:t>
            </a: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669925" y="2346325"/>
            <a:ext cx="1508125" cy="3381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/>
              <a:t>Отходы на размещение: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/>
              <a:t>ТКО передача на полигон.</a:t>
            </a:r>
          </a:p>
        </p:txBody>
      </p:sp>
      <p:sp>
        <p:nvSpPr>
          <p:cNvPr id="18438" name="TextBox 11"/>
          <p:cNvSpPr txBox="1">
            <a:spLocks noChangeArrowheads="1"/>
          </p:cNvSpPr>
          <p:nvPr/>
        </p:nvSpPr>
        <p:spPr bwMode="auto">
          <a:xfrm>
            <a:off x="1335088" y="874713"/>
            <a:ext cx="1581150" cy="46196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/>
              <a:t>Отходы на размещение (на собственных объектах размещения)</a:t>
            </a:r>
            <a:endParaRPr lang="ru-RU" altLang="ru-RU" sz="800"/>
          </a:p>
        </p:txBody>
      </p:sp>
      <p:grpSp>
        <p:nvGrpSpPr>
          <p:cNvPr id="18439" name="Группа 12"/>
          <p:cNvGrpSpPr>
            <a:grpSpLocks/>
          </p:cNvGrpSpPr>
          <p:nvPr/>
        </p:nvGrpSpPr>
        <p:grpSpPr bwMode="auto">
          <a:xfrm>
            <a:off x="2203450" y="1852613"/>
            <a:ext cx="1581150" cy="554037"/>
            <a:chOff x="1086479" y="2688482"/>
            <a:chExt cx="1319766" cy="409270"/>
          </a:xfrm>
        </p:grpSpPr>
        <p:sp>
          <p:nvSpPr>
            <p:cNvPr id="14" name="Стрелка углом вверх 16"/>
            <p:cNvSpPr/>
            <p:nvPr/>
          </p:nvSpPr>
          <p:spPr>
            <a:xfrm rot="10800000">
              <a:off x="1086479" y="2708417"/>
              <a:ext cx="1319766" cy="389335"/>
            </a:xfrm>
            <a:prstGeom prst="bentUpArrow">
              <a:avLst>
                <a:gd name="adj1" fmla="val 26918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8461" name="TextBox 14"/>
            <p:cNvSpPr txBox="1">
              <a:spLocks noChangeArrowheads="1"/>
            </p:cNvSpPr>
            <p:nvPr/>
          </p:nvSpPr>
          <p:spPr bwMode="auto">
            <a:xfrm>
              <a:off x="1377930" y="2688482"/>
              <a:ext cx="818254" cy="15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</a:rPr>
                <a:t>0,018 тыс. тонн</a:t>
              </a:r>
            </a:p>
          </p:txBody>
        </p:sp>
      </p:grpSp>
      <p:grpSp>
        <p:nvGrpSpPr>
          <p:cNvPr id="18440" name="Группа 15"/>
          <p:cNvGrpSpPr>
            <a:grpSpLocks/>
          </p:cNvGrpSpPr>
          <p:nvPr/>
        </p:nvGrpSpPr>
        <p:grpSpPr bwMode="auto">
          <a:xfrm flipH="1">
            <a:off x="2228850" y="1230313"/>
            <a:ext cx="2166938" cy="617537"/>
            <a:chOff x="5633542" y="2492897"/>
            <a:chExt cx="1644340" cy="411829"/>
          </a:xfrm>
        </p:grpSpPr>
        <p:sp>
          <p:nvSpPr>
            <p:cNvPr id="17" name="Стрелка углом вверх 23"/>
            <p:cNvSpPr/>
            <p:nvPr/>
          </p:nvSpPr>
          <p:spPr>
            <a:xfrm>
              <a:off x="6069623" y="2492897"/>
              <a:ext cx="1208259" cy="388538"/>
            </a:xfrm>
            <a:prstGeom prst="bentUpArrow">
              <a:avLst>
                <a:gd name="adj1" fmla="val 26918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459" name="TextBox 17"/>
            <p:cNvSpPr txBox="1">
              <a:spLocks noChangeArrowheads="1"/>
            </p:cNvSpPr>
            <p:nvPr/>
          </p:nvSpPr>
          <p:spPr bwMode="auto">
            <a:xfrm>
              <a:off x="5633542" y="2761030"/>
              <a:ext cx="1370662" cy="14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</a:rPr>
                <a:t>3467,837 тыс. тонн</a:t>
              </a:r>
            </a:p>
          </p:txBody>
        </p:sp>
      </p:grpSp>
      <p:pic>
        <p:nvPicPr>
          <p:cNvPr id="18441" name="Рисунок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00113"/>
            <a:ext cx="10477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8" descr="http://www.piata-online.md/home/industr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8"/>
          <a:stretch>
            <a:fillRect/>
          </a:stretch>
        </p:blipFill>
        <p:spPr bwMode="auto">
          <a:xfrm>
            <a:off x="3797300" y="938213"/>
            <a:ext cx="15811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841375"/>
            <a:ext cx="99695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Box 22"/>
          <p:cNvSpPr txBox="1">
            <a:spLocks noChangeArrowheads="1"/>
          </p:cNvSpPr>
          <p:nvPr/>
        </p:nvSpPr>
        <p:spPr bwMode="auto">
          <a:xfrm>
            <a:off x="6765925" y="890588"/>
            <a:ext cx="1339850" cy="3397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/>
              <a:t>Отходы на использование</a:t>
            </a:r>
          </a:p>
        </p:txBody>
      </p:sp>
      <p:grpSp>
        <p:nvGrpSpPr>
          <p:cNvPr id="18445" name="Группа 23"/>
          <p:cNvGrpSpPr>
            <a:grpSpLocks/>
          </p:cNvGrpSpPr>
          <p:nvPr/>
        </p:nvGrpSpPr>
        <p:grpSpPr bwMode="auto">
          <a:xfrm>
            <a:off x="5387975" y="1897063"/>
            <a:ext cx="1304925" cy="620712"/>
            <a:chOff x="6069257" y="3618324"/>
            <a:chExt cx="1208627" cy="419488"/>
          </a:xfrm>
        </p:grpSpPr>
        <p:sp>
          <p:nvSpPr>
            <p:cNvPr id="25" name="Стрелка углом вверх 24"/>
            <p:cNvSpPr/>
            <p:nvPr/>
          </p:nvSpPr>
          <p:spPr>
            <a:xfrm rot="10800000" flipH="1">
              <a:off x="6069257" y="3648364"/>
              <a:ext cx="1208627" cy="38944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457" name="TextBox 25"/>
            <p:cNvSpPr txBox="1">
              <a:spLocks noChangeArrowheads="1"/>
            </p:cNvSpPr>
            <p:nvPr/>
          </p:nvSpPr>
          <p:spPr bwMode="auto">
            <a:xfrm>
              <a:off x="6138363" y="3618324"/>
              <a:ext cx="1075369" cy="14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</a:rPr>
                <a:t>0,01 тыс. тонн</a:t>
              </a:r>
            </a:p>
          </p:txBody>
        </p:sp>
      </p:grpSp>
      <p:grpSp>
        <p:nvGrpSpPr>
          <p:cNvPr id="18446" name="Группа 26"/>
          <p:cNvGrpSpPr>
            <a:grpSpLocks/>
          </p:cNvGrpSpPr>
          <p:nvPr/>
        </p:nvGrpSpPr>
        <p:grpSpPr bwMode="auto">
          <a:xfrm flipH="1">
            <a:off x="5360988" y="1176338"/>
            <a:ext cx="1404937" cy="671512"/>
            <a:chOff x="962834" y="2381348"/>
            <a:chExt cx="1519856" cy="456499"/>
          </a:xfrm>
        </p:grpSpPr>
        <p:sp>
          <p:nvSpPr>
            <p:cNvPr id="28" name="Стрелка углом вверх 20"/>
            <p:cNvSpPr/>
            <p:nvPr/>
          </p:nvSpPr>
          <p:spPr>
            <a:xfrm flipH="1">
              <a:off x="1040114" y="2381348"/>
              <a:ext cx="1394490" cy="44894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 b="1" dirty="0"/>
            </a:p>
          </p:txBody>
        </p:sp>
        <p:sp>
          <p:nvSpPr>
            <p:cNvPr id="18455" name="TextBox 28"/>
            <p:cNvSpPr txBox="1">
              <a:spLocks noChangeArrowheads="1"/>
            </p:cNvSpPr>
            <p:nvPr/>
          </p:nvSpPr>
          <p:spPr bwMode="auto">
            <a:xfrm>
              <a:off x="962834" y="2691472"/>
              <a:ext cx="1519856" cy="14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</a:rPr>
                <a:t>328,654 тыс. тонн</a:t>
              </a:r>
            </a:p>
          </p:txBody>
        </p:sp>
      </p:grpSp>
      <p:sp>
        <p:nvSpPr>
          <p:cNvPr id="18447" name="TextBox 30"/>
          <p:cNvSpPr txBox="1">
            <a:spLocks noChangeArrowheads="1"/>
          </p:cNvSpPr>
          <p:nvPr/>
        </p:nvSpPr>
        <p:spPr bwMode="auto">
          <a:xfrm>
            <a:off x="6746876" y="2143125"/>
            <a:ext cx="2328114" cy="4616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dirty="0"/>
              <a:t>Отходы на утилизацию, обезвреживание: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dirty="0"/>
              <a:t>Передача, продажа сторонним организациям.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7338" y="4458136"/>
            <a:ext cx="8714747" cy="1569660"/>
          </a:xfrm>
          <a:prstGeom prst="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spAutoFit/>
          </a:bodyPr>
          <a:lstStyle>
            <a:lvl1pPr indent="-1778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>
                <a:cs typeface="Times New Roman" pitchFamily="18" charset="0"/>
              </a:rPr>
              <a:t>	</a:t>
            </a:r>
            <a:r>
              <a:rPr lang="ru-RU" altLang="ru-RU" dirty="0">
                <a:latin typeface="+mn-lt"/>
                <a:cs typeface="Times New Roman" pitchFamily="18" charset="0"/>
              </a:rPr>
              <a:t>Ежегодно образуются более </a:t>
            </a:r>
            <a:r>
              <a:rPr lang="ru-RU" altLang="ru-RU" b="1" dirty="0">
                <a:latin typeface="+mn-lt"/>
                <a:cs typeface="Times New Roman" pitchFamily="18" charset="0"/>
              </a:rPr>
              <a:t>3,8 млн. т </a:t>
            </a:r>
            <a:r>
              <a:rPr lang="ru-RU" altLang="ru-RU" dirty="0">
                <a:latin typeface="+mn-lt"/>
                <a:cs typeface="Times New Roman" pitchFamily="18" charset="0"/>
              </a:rPr>
              <a:t>отходов производства и потребления, из них </a:t>
            </a:r>
            <a:r>
              <a:rPr lang="ru-RU" altLang="ru-RU" b="1" dirty="0">
                <a:latin typeface="+mn-lt"/>
                <a:cs typeface="Times New Roman" pitchFamily="18" charset="0"/>
              </a:rPr>
              <a:t>99,99 % составляют отходы 5 класса опасности</a:t>
            </a:r>
            <a:r>
              <a:rPr lang="ru-RU" altLang="ru-RU" dirty="0">
                <a:latin typeface="+mn-lt"/>
                <a:cs typeface="Times New Roman" pitchFamily="18" charset="0"/>
              </a:rPr>
              <a:t>. Основной вид отхода – вскрышная порода. </a:t>
            </a:r>
            <a:endParaRPr lang="ru-RU" altLang="ru-RU" dirty="0">
              <a:solidFill>
                <a:srgbClr val="00000A"/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00000A"/>
                </a:solidFill>
                <a:latin typeface="+mn-lt"/>
                <a:cs typeface="Times New Roman" pitchFamily="18" charset="0"/>
              </a:rPr>
              <a:t>	</a:t>
            </a:r>
            <a:r>
              <a:rPr lang="ru-RU" altLang="ru-RU" dirty="0">
                <a:solidFill>
                  <a:srgbClr val="00000A"/>
                </a:solidFill>
                <a:latin typeface="+mn-lt"/>
              </a:rPr>
              <a:t>Для обезвреживания и утилизации отходы </a:t>
            </a:r>
            <a:r>
              <a:rPr lang="en-US" altLang="ru-RU" dirty="0">
                <a:solidFill>
                  <a:srgbClr val="00000A"/>
                </a:solidFill>
                <a:latin typeface="+mn-lt"/>
              </a:rPr>
              <a:t>I-IV </a:t>
            </a:r>
            <a:r>
              <a:rPr lang="ru-RU" altLang="ru-RU" dirty="0">
                <a:solidFill>
                  <a:srgbClr val="00000A"/>
                </a:solidFill>
                <a:latin typeface="+mn-lt"/>
              </a:rPr>
              <a:t>класса опасности передаются специализированным организациям: ООО «Экологический региональный центр, ООО «</a:t>
            </a:r>
            <a:r>
              <a:rPr lang="ru-RU" altLang="ru-RU" dirty="0" err="1">
                <a:solidFill>
                  <a:srgbClr val="00000A"/>
                </a:solidFill>
                <a:latin typeface="+mn-lt"/>
              </a:rPr>
              <a:t>ЭкоВторРесурс</a:t>
            </a:r>
            <a:r>
              <a:rPr lang="ru-RU" altLang="ru-RU" dirty="0">
                <a:solidFill>
                  <a:srgbClr val="00000A"/>
                </a:solidFill>
                <a:latin typeface="+mn-lt"/>
              </a:rPr>
              <a:t>», имеющим соответствующие лицензии.</a:t>
            </a:r>
          </a:p>
        </p:txBody>
      </p:sp>
      <p:sp>
        <p:nvSpPr>
          <p:cNvPr id="27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управлению отходами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8452" name="Рисунок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389063"/>
            <a:ext cx="8794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V="1">
            <a:off x="192194" y="1126622"/>
            <a:ext cx="4614698" cy="4185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dirty="0">
                <a:latin typeface="Open Sans"/>
              </a:rPr>
              <a:t>Сохранение водных биологических ресурсов – это основная задача современности.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latin typeface="+mj-lt"/>
              </a:rPr>
              <a:t>Искусственное воспроизводство водных биоресурсов осуществляется предприятием  в соответствии с планом искусственного воспроизводства водных биоресурсов, утверждаемым Росрыболовством.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+mj-lt"/>
              </a:rPr>
              <a:t>Для реализации компенсационных мероприятий по возмещению вреда, наносимого водным биоресурсам при осуществлении хозяйственной деятельности, предприятие </a:t>
            </a:r>
            <a:r>
              <a:rPr lang="ru-RU" b="1" dirty="0">
                <a:solidFill>
                  <a:srgbClr val="333333"/>
                </a:solidFill>
                <a:latin typeface="+mj-lt"/>
              </a:rPr>
              <a:t>ежегодно с 2020-2021гг.</a:t>
            </a:r>
            <a:r>
              <a:rPr lang="ru-RU" dirty="0">
                <a:solidFill>
                  <a:srgbClr val="333333"/>
                </a:solidFill>
                <a:latin typeface="+mj-lt"/>
              </a:rPr>
              <a:t> производил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+mj-lt"/>
              </a:rPr>
              <a:t>выпуск молоди нельмы в количестве 6 944,0 экз.,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в водные объекты Обь-Иртышского рыбохозяйственного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2194" y="5385733"/>
            <a:ext cx="4740534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>
            <a:lvl1pPr indent="-1778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  <a:buClr>
                <a:schemeClr val="tx2"/>
              </a:buClr>
              <a:buSzPct val="50000"/>
              <a:defRPr/>
            </a:pPr>
            <a:r>
              <a:rPr lang="ru-RU" altLang="ru-RU" b="1" dirty="0"/>
              <a:t>Всего на охрану биоресурсов </a:t>
            </a:r>
            <a:r>
              <a:rPr lang="ru-RU" altLang="ru-RU" b="1" dirty="0">
                <a:cs typeface="Times New Roman" panose="02020603050405020304" pitchFamily="18" charset="0"/>
              </a:rPr>
              <a:t>израсходовано в: </a:t>
            </a:r>
          </a:p>
          <a:p>
            <a:pPr marL="285750" indent="-285750">
              <a:spcAft>
                <a:spcPts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cs typeface="Times New Roman" panose="02020603050405020304" pitchFamily="18" charset="0"/>
              </a:rPr>
              <a:t>2020 году – 142,352 тыс. рублей;</a:t>
            </a:r>
          </a:p>
          <a:p>
            <a:pPr marL="285750" indent="-285750">
              <a:spcAft>
                <a:spcPts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cs typeface="Times New Roman" panose="02020603050405020304" pitchFamily="18" charset="0"/>
              </a:rPr>
              <a:t>2021 год – 142,352 тыс. руб.</a:t>
            </a:r>
          </a:p>
          <a:p>
            <a:pPr marL="285750" indent="-285750">
              <a:spcAft>
                <a:spcPts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Ø"/>
              <a:defRPr/>
            </a:pPr>
            <a:r>
              <a:rPr lang="ru-RU" altLang="ru-RU" b="1" dirty="0">
                <a:cs typeface="Times New Roman" panose="02020603050405020304" pitchFamily="18" charset="0"/>
              </a:rPr>
              <a:t>ПЛАН на 2022 – 444,475 тыс. руб.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Сохранение биоресурсов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9466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1F8DB3-1E4C-BA95-3CC7-BAC496FD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53" y="1126623"/>
            <a:ext cx="3481431" cy="23023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F0BE8A-2624-3E19-EE0F-379A8899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453" y="3585909"/>
            <a:ext cx="3481431" cy="32720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0038" y="1076325"/>
            <a:ext cx="5362531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  <a:latin typeface="+mn-lt"/>
              </a:rPr>
              <a:t>         Регулярно Проводятся  субботники  по  уборке  территорий,  на телеэкранах, расположенных в АБК транслируется информация  об  экологических  акциях  на  предприятии.</a:t>
            </a:r>
          </a:p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  <a:latin typeface="+mn-lt"/>
              </a:rPr>
              <a:t>         Очищены  русла  рек,  водоохранные зоны  рек  в  границах земельных  отводов, оборудованы  пробоотборные  точки.</a:t>
            </a:r>
          </a:p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  <a:latin typeface="+mn-lt"/>
              </a:rPr>
              <a:t>         Организованы озеленения клумб,  уборка и благоустройство территории.</a:t>
            </a:r>
            <a:endParaRPr lang="ru-RU" altLang="ru-RU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Общественные природоохранные акции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20491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C:\Users\Vladykina\Desktop\ЭКОРАПОРТ\IMG_E61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56" y="1456033"/>
            <a:ext cx="2640282" cy="358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Vladykina\Desktop\ЭКОРАПОРТ\IMG_62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5" y="3673096"/>
            <a:ext cx="4344933" cy="2727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4638" y="920637"/>
            <a:ext cx="8607424" cy="24160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</a:t>
            </a:r>
            <a:r>
              <a:rPr lang="ru-RU" sz="1500" dirty="0"/>
              <a:t>В рамках участия в акции по озеленению территории Сосновского сельского поселения ООО «Разрез Тайлепский» было высажено: в 2020 году –  50 саженцев берез; в 2021 году – 60 саженцев берез; в 2022 году – 30 саженцев рябин. </a:t>
            </a:r>
          </a:p>
          <a:p>
            <a:pPr algn="just"/>
            <a:r>
              <a:rPr lang="ru-RU" sz="1500" b="1" dirty="0"/>
              <a:t>         В контексте правила жизни «Забирая, отдавай» восстановление природного баланса – процесс постоянный и непрерывный. </a:t>
            </a:r>
          </a:p>
          <a:p>
            <a:pPr algn="just"/>
            <a:r>
              <a:rPr lang="ru-RU" sz="1500" dirty="0"/>
              <a:t>                 Цель акции – создание лесопарковых клиньев, которые будут активными проводниками чистого воздуха в город и районы. Деревья способствуют поглощению пыли и улучшению качества воздушных масс. Данное мероприятие является частью реализации национального проекта «Экология», а также программы губернатора </a:t>
            </a:r>
            <a:r>
              <a:rPr lang="ru-RU" sz="1500" dirty="0" err="1"/>
              <a:t>Цивилева</a:t>
            </a:r>
            <a:r>
              <a:rPr lang="ru-RU" sz="1500" dirty="0"/>
              <a:t> С.Е. «Чистый уголь – Зеленый Кузбасс», в реализации которых Разрез принимает активное участие.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Общественные природоохранные акции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Vladykina\Desktop\ЭКОРАПОРТ\IMG_57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0" y="3340319"/>
            <a:ext cx="4399472" cy="316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ladykina\Desktop\ЭКОРАПОРТ\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79" y="3340318"/>
            <a:ext cx="2448015" cy="31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9097" y="928405"/>
            <a:ext cx="5218678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n-lt"/>
                <a:ea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 В целях привлечения внимания   к проблемам сохранения окружающей среды, повышения уровня экологической культуры детей, воспитания социально и экологически ответственных граждан на предприятии  ООО «Разрез Тайлепский» прошел </a:t>
            </a:r>
            <a:r>
              <a:rPr lang="ru-RU" dirty="0"/>
              <a:t>конкурс детских рисунков «Чистый уголь – Зелёный Кузбасс».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8370" y="3628767"/>
            <a:ext cx="5213021" cy="2554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Было подано 47 работ в трёх возрастных категориях от 4 до 18 лет. 9 победителей были выявлены по результатам онлайн голосования.</a:t>
            </a:r>
          </a:p>
          <a:p>
            <a:pPr algn="just"/>
            <a:r>
              <a:rPr lang="ru-RU" dirty="0"/>
              <a:t>          Для углубления знаний о природе и формирования ответственного отношения к ней, убеждения в необходимости сбережения природных ресурсов для живущих и будущих поколений 5 июня для детей сотрудников Компании был организован праздник, на котором прошло торжественное награждение всех участников.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374411" y="5768181"/>
            <a:ext cx="315436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Лучшие работы отмечены и награждены почетными грамотами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Проведение конкурса детских рисунков 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3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на сайт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13" y="928404"/>
            <a:ext cx="3272078" cy="245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Vladykina\Desktop\ЭКОРАПОРТ\Владыкина Варвара, 6 лет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1" y="3312543"/>
            <a:ext cx="2748351" cy="2043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1"/>
          <p:cNvSpPr txBox="1">
            <a:spLocks noChangeArrowheads="1"/>
          </p:cNvSpPr>
          <p:nvPr/>
        </p:nvSpPr>
        <p:spPr bwMode="auto">
          <a:xfrm>
            <a:off x="395288" y="787400"/>
            <a:ext cx="84248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None/>
            </a:pPr>
            <a:r>
              <a:rPr lang="ru-RU" altLang="ru-RU" sz="1600" dirty="0"/>
              <a:t>ООО «Разрез </a:t>
            </a:r>
            <a:r>
              <a:rPr lang="ru-RU" altLang="ru-RU" sz="1600" dirty="0" err="1"/>
              <a:t>Тайлепский</a:t>
            </a:r>
            <a:r>
              <a:rPr lang="ru-RU" altLang="ru-RU" sz="1600" dirty="0"/>
              <a:t>» – угольная компания, которая осуществляет добычу угля с участка </a:t>
            </a:r>
            <a:r>
              <a:rPr lang="ru-RU" altLang="ru-RU" sz="1600" dirty="0" err="1"/>
              <a:t>Карачиякский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Карачиякского</a:t>
            </a:r>
            <a:r>
              <a:rPr lang="ru-RU" altLang="ru-RU" sz="1600" dirty="0"/>
              <a:t> каменноугольного месторождения в </a:t>
            </a:r>
            <a:r>
              <a:rPr lang="ru-RU" altLang="ru-RU" sz="1600" dirty="0" err="1"/>
              <a:t>Кондомском</a:t>
            </a:r>
            <a:r>
              <a:rPr lang="ru-RU" altLang="ru-RU" sz="1600" dirty="0"/>
              <a:t> геолого-экономическом районе (г. Калтан, Кемеровская область-Кузбасс).</a:t>
            </a:r>
          </a:p>
          <a:p>
            <a:pPr algn="just">
              <a:spcBef>
                <a:spcPts val="600"/>
              </a:spcBef>
              <a:buFontTx/>
              <a:buNone/>
            </a:pPr>
            <a:r>
              <a:rPr lang="ru-RU" altLang="ru-RU" sz="1600" dirty="0">
                <a:cs typeface="Times New Roman" pitchFamily="18" charset="0"/>
              </a:rPr>
              <a:t>По административному делению территория ООО «Разрез </a:t>
            </a:r>
            <a:r>
              <a:rPr lang="ru-RU" altLang="ru-RU" sz="1600" dirty="0" err="1">
                <a:cs typeface="Times New Roman" pitchFamily="18" charset="0"/>
              </a:rPr>
              <a:t>Тайлепский</a:t>
            </a:r>
            <a:r>
              <a:rPr lang="ru-RU" altLang="ru-RU" sz="1600" dirty="0">
                <a:cs typeface="Times New Roman" pitchFamily="18" charset="0"/>
              </a:rPr>
              <a:t>» </a:t>
            </a:r>
            <a:r>
              <a:rPr lang="ru-RU" altLang="ru-RU" sz="1600" dirty="0">
                <a:cs typeface="Calibri" pitchFamily="34" charset="0"/>
              </a:rPr>
              <a:t>находится на землях Новокузнецкого муниципального района.</a:t>
            </a:r>
            <a:endParaRPr lang="ru-RU" altLang="ru-RU" sz="1600" dirty="0">
              <a:cs typeface="Times New Roman" pitchFamily="18" charset="0"/>
            </a:endParaRPr>
          </a:p>
          <a:p>
            <a:pPr algn="just">
              <a:buFontTx/>
              <a:buNone/>
            </a:pPr>
            <a:endParaRPr lang="ru-RU" altLang="ru-RU" sz="1200" dirty="0"/>
          </a:p>
        </p:txBody>
      </p:sp>
      <p:pic>
        <p:nvPicPr>
          <p:cNvPr id="7171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459038"/>
            <a:ext cx="4227513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315913" y="2251075"/>
            <a:ext cx="4221162" cy="42084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endParaRPr lang="ru-RU" sz="1200" kern="0" dirty="0"/>
          </a:p>
        </p:txBody>
      </p:sp>
      <p:sp>
        <p:nvSpPr>
          <p:cNvPr id="7174" name="Содержимое 1"/>
          <p:cNvSpPr txBox="1">
            <a:spLocks/>
          </p:cNvSpPr>
          <p:nvPr/>
        </p:nvSpPr>
        <p:spPr bwMode="auto">
          <a:xfrm>
            <a:off x="395288" y="2136775"/>
            <a:ext cx="448945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sz="1600" dirty="0"/>
              <a:t>ООО «Разрез Тайлепский» является действующим предприятием и владеет следующими лицензиями на право пользования недрами:</a:t>
            </a:r>
          </a:p>
          <a:p>
            <a:pPr>
              <a:buFontTx/>
              <a:buNone/>
              <a:defRPr/>
            </a:pPr>
            <a:r>
              <a:rPr lang="ru-RU" sz="16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- Лицензий КЕМ 02198 ТЭ от 03.08.2020г  (ранее КЕМ 12018 ТЭ от 19.12.2003 г.) – выдана с целевым назначением и видами работ: добыча каменного угля на участке Карачиякский </a:t>
            </a:r>
            <a:r>
              <a:rPr lang="ru-RU" sz="16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Карачиякского</a:t>
            </a:r>
            <a:r>
              <a:rPr lang="ru-RU" sz="16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месторождения;</a:t>
            </a:r>
          </a:p>
          <a:p>
            <a:pPr>
              <a:buFontTx/>
              <a:buNone/>
              <a:defRPr/>
            </a:pPr>
            <a:r>
              <a:rPr lang="ru-RU" sz="16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- Лицензия КЕМ 02200 ТЭ от 10.08.2020г. (ранее КЕМ 02091 ТЭ от 21.09.2018 г.) – выдана с целевым назначением и видами работ: для разведки и добычи полезных ископаемых, в том числе использования отходов добычи полезных ископаемых и связанных с ней перерабатывающих производств на участке Карачиякский 2.</a:t>
            </a:r>
          </a:p>
        </p:txBody>
      </p:sp>
      <p:pic>
        <p:nvPicPr>
          <p:cNvPr id="7175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12713"/>
            <a:ext cx="28971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222049" y="120417"/>
            <a:ext cx="5040313" cy="66698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/>
              <a:t>Информация о предприятии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876125" y="5030054"/>
            <a:ext cx="5702300" cy="6492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tx1"/>
                </a:solidFill>
              </a:rPr>
              <a:t>СПАСИБО ЗА ВНИМАНИЕ!</a:t>
            </a:r>
            <a:endParaRPr lang="ru-RU" sz="2000" b="1" kern="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\\192.168.1.5\тайлепская\06_РАЗНОЕ\03_Видео\5_Прочее\2021-05-26_Посадка деревьев\ФОТО с посадки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6" y="1086313"/>
            <a:ext cx="5141343" cy="368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14" y="26047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1"/>
          <p:cNvSpPr txBox="1">
            <a:spLocks noChangeArrowheads="1"/>
          </p:cNvSpPr>
          <p:nvPr/>
        </p:nvSpPr>
        <p:spPr bwMode="auto">
          <a:xfrm>
            <a:off x="395288" y="787400"/>
            <a:ext cx="8424862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None/>
            </a:pPr>
            <a:r>
              <a:rPr lang="ru-RU" altLang="ru-RU" sz="1600" dirty="0"/>
              <a:t>     В настоящее время ООО «Разрез </a:t>
            </a:r>
            <a:r>
              <a:rPr lang="ru-RU" altLang="ru-RU" sz="1600" dirty="0" err="1"/>
              <a:t>Тайлепский</a:t>
            </a:r>
            <a:r>
              <a:rPr lang="ru-RU" altLang="ru-RU" sz="1600" dirty="0"/>
              <a:t>» осуществляет отработку запасов по «Техническому проекту разработки </a:t>
            </a:r>
            <a:r>
              <a:rPr lang="ru-RU" altLang="ru-RU" sz="1600" dirty="0" err="1"/>
              <a:t>Карачиякского</a:t>
            </a:r>
            <a:r>
              <a:rPr lang="ru-RU" altLang="ru-RU" sz="1600" dirty="0"/>
              <a:t> и Николаевского каменноугольных месторождений открытым способом в границе участков недр </a:t>
            </a:r>
            <a:r>
              <a:rPr lang="ru-RU" altLang="ru-RU" sz="1600" dirty="0" err="1"/>
              <a:t>Карачиякский</a:t>
            </a:r>
            <a:r>
              <a:rPr lang="ru-RU" altLang="ru-RU" sz="1600" dirty="0"/>
              <a:t> и </a:t>
            </a:r>
            <a:r>
              <a:rPr lang="ru-RU" altLang="ru-RU" sz="1600" dirty="0" err="1"/>
              <a:t>Карачиякский</a:t>
            </a:r>
            <a:r>
              <a:rPr lang="ru-RU" altLang="ru-RU" sz="1600" dirty="0"/>
              <a:t> 2. Дополнение 1». Проектная документация имеет положительное заключение государственной экологической экспертизы от 02.09.2020 № 1090.</a:t>
            </a:r>
          </a:p>
        </p:txBody>
      </p:sp>
      <p:pic>
        <p:nvPicPr>
          <p:cNvPr id="819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416627"/>
            <a:ext cx="37417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Содержимое 1"/>
          <p:cNvSpPr txBox="1">
            <a:spLocks/>
          </p:cNvSpPr>
          <p:nvPr/>
        </p:nvSpPr>
        <p:spPr bwMode="auto">
          <a:xfrm>
            <a:off x="395288" y="2241550"/>
            <a:ext cx="46831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None/>
              <a:defRPr/>
            </a:pPr>
            <a:r>
              <a:rPr lang="ru-RU" altLang="ru-RU" sz="1600" dirty="0"/>
              <a:t>В своей деятельности ООО «Разрез Тайлепский» руководствуется принципами социальной ответственности, безопасности и технологичности, транслируя их на все аспекты работы через:</a:t>
            </a:r>
          </a:p>
          <a:p>
            <a:pPr>
              <a:defRPr/>
            </a:pPr>
            <a:r>
              <a:rPr lang="ru-RU" altLang="ru-RU" sz="1600" dirty="0"/>
              <a:t>Экологическую направленность бизнеса;</a:t>
            </a:r>
          </a:p>
          <a:p>
            <a:pPr>
              <a:defRPr/>
            </a:pPr>
            <a:r>
              <a:rPr lang="ru-RU" altLang="ru-RU" sz="1600" dirty="0"/>
              <a:t>Активную социальную поддержку региона;</a:t>
            </a:r>
          </a:p>
          <a:p>
            <a:pPr>
              <a:defRPr/>
            </a:pPr>
            <a:r>
              <a:rPr lang="ru-RU" altLang="ru-RU" sz="1600" dirty="0"/>
              <a:t>Автоматизацию производственных и управленческих процессов.</a:t>
            </a:r>
            <a:endParaRPr lang="ru-RU" altLang="ru-RU" sz="1600" dirty="0">
              <a:ea typeface="SimSun" panose="02010600030101010101" pitchFamily="2" charset="-122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ru-RU" altLang="ru-RU" sz="1600" b="1" dirty="0">
                <a:ea typeface="SimSun" panose="02010600030101010101" pitchFamily="2" charset="-122"/>
              </a:rPr>
              <a:t>Выполнение данных природоохранных мероприятий позволяет: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ea typeface="SimSun" panose="02010600030101010101" pitchFamily="2" charset="-122"/>
              </a:rPr>
              <a:t>соответствовать требованиям действующего законодательства Российской федерации об охране окружающей среды;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ea typeface="SimSun" panose="02010600030101010101" pitchFamily="2" charset="-122"/>
              </a:rPr>
              <a:t>реализовывать стратегию - «Чистый уголь – зеленый  Кузбасс».</a:t>
            </a:r>
          </a:p>
          <a:p>
            <a:pPr>
              <a:defRPr/>
            </a:pPr>
            <a:endParaRPr lang="ru-RU" altLang="ru-RU" sz="1600" dirty="0"/>
          </a:p>
        </p:txBody>
      </p:sp>
      <p:sp>
        <p:nvSpPr>
          <p:cNvPr id="2" name="Заголовок 6"/>
          <p:cNvSpPr>
            <a:spLocks noGrp="1"/>
          </p:cNvSpPr>
          <p:nvPr>
            <p:ph type="title"/>
          </p:nvPr>
        </p:nvSpPr>
        <p:spPr>
          <a:xfrm>
            <a:off x="268288" y="112713"/>
            <a:ext cx="5040312" cy="674687"/>
          </a:xfrm>
          <a:solidFill>
            <a:srgbClr val="00B050"/>
          </a:solidFill>
        </p:spPr>
        <p:txBody>
          <a:bodyPr/>
          <a:lstStyle/>
          <a:p>
            <a:r>
              <a:rPr lang="ru-RU" altLang="ru-RU" sz="1800"/>
              <a:t>Информация о предприятии</a:t>
            </a:r>
          </a:p>
        </p:txBody>
      </p:sp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241300" y="112713"/>
            <a:ext cx="5040313" cy="67468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/>
              <a:t>Информация о предприятии</a:t>
            </a:r>
            <a:endParaRPr lang="ru-RU" sz="1800" kern="0" dirty="0"/>
          </a:p>
        </p:txBody>
      </p:sp>
      <p:pic>
        <p:nvPicPr>
          <p:cNvPr id="8199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265113"/>
            <a:ext cx="28971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9D611414-CE9E-5C40-F823-783F040D719A}"/>
              </a:ext>
            </a:extLst>
          </p:cNvPr>
          <p:cNvSpPr txBox="1">
            <a:spLocks/>
          </p:cNvSpPr>
          <p:nvPr/>
        </p:nvSpPr>
        <p:spPr bwMode="auto">
          <a:xfrm>
            <a:off x="259898" y="112713"/>
            <a:ext cx="5040313" cy="67468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/>
              <a:t>Информация о предприятии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84B8DE-1C99-5277-973E-E00E417F0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5736"/>
            <a:ext cx="8229600" cy="5010427"/>
          </a:xfrm>
        </p:spPr>
        <p:txBody>
          <a:bodyPr/>
          <a:lstStyle/>
          <a:p>
            <a:endParaRPr lang="ru-RU" sz="2400" dirty="0"/>
          </a:p>
          <a:p>
            <a:r>
              <a:rPr lang="ru-RU" sz="2400" dirty="0"/>
              <a:t>ООО «Разрез </a:t>
            </a:r>
            <a:r>
              <a:rPr lang="ru-RU" sz="2400" dirty="0" err="1"/>
              <a:t>Тайлепский</a:t>
            </a:r>
            <a:r>
              <a:rPr lang="ru-RU" sz="2400" dirty="0"/>
              <a:t>» в своей деятельности руководствуется принципами социальной ответственности, безопасности, технологичности, транслируя их на все аспекты работы, в том и через экологическую направленность бизнеса в Кузбассе. Одним из важным и значимых аспектов для нашей компании является – исполнение требований законодательства РФ. </a:t>
            </a:r>
          </a:p>
          <a:p>
            <a:r>
              <a:rPr lang="ru-RU" sz="2400" dirty="0"/>
              <a:t>Деятельность ООО «Разрез </a:t>
            </a:r>
            <a:r>
              <a:rPr lang="ru-RU" sz="2400" dirty="0" err="1"/>
              <a:t>Тайлепский</a:t>
            </a:r>
            <a:r>
              <a:rPr lang="ru-RU" sz="2400" dirty="0"/>
              <a:t>» сертифицирована, как отвечающая требованиям международного стандарта ISO 14001: 2015 «Системы экологического менеджмента».</a:t>
            </a:r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A7782DB7-D774-08F4-C90C-334CF65B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88" y="357843"/>
            <a:ext cx="28971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4E876118-CF81-40B8-E9F2-74E707406F1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4752363" cy="84109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/>
              <a:t>Информация о предприятии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E3A8F7-6C26-A2F8-425B-BBD65174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88" y="394493"/>
            <a:ext cx="28971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31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D76ECCC5-0649-768E-4FD3-8FF631928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510" y="1411148"/>
            <a:ext cx="3741490" cy="527085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82FBA9-42D7-2369-765E-F8C94CEE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88" y="394493"/>
            <a:ext cx="28971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10B7C497-46F0-B1DF-5B5B-FCADECB9C00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4978866" cy="79454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/>
              <a:t>Информация о предприятии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DA66F4-8B5B-D1F8-E5C9-8F7B54679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945" y="1411148"/>
            <a:ext cx="3955549" cy="52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8288" y="795338"/>
            <a:ext cx="8758237" cy="831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r>
              <a:rPr lang="ru-RU" altLang="ru-RU" b="1" dirty="0">
                <a:cs typeface="Times New Roman" panose="02020603050405020304" pitchFamily="18" charset="0"/>
              </a:rPr>
              <a:t>            </a:t>
            </a:r>
            <a:r>
              <a:rPr lang="ru-RU" altLang="ru-RU" dirty="0">
                <a:cs typeface="Times New Roman" panose="02020603050405020304" pitchFamily="18" charset="0"/>
              </a:rPr>
              <a:t>Основной задачей ООО «Разрез Тайлепский» в вопросах природоохранной деятельности является организация работы по сохранению благоприятной окружающей среды, соблюдение законодательных и других требований в вопросах экологии.</a:t>
            </a: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68288" y="112713"/>
            <a:ext cx="5040312" cy="611187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>
                <a:solidFill>
                  <a:schemeClr val="tx1"/>
                </a:solidFill>
              </a:rPr>
              <a:t>Пр</a:t>
            </a:r>
            <a:r>
              <a:rPr lang="ru-RU" sz="1800" kern="0" dirty="0"/>
              <a:t>иродоохранные мероприятия</a:t>
            </a:r>
          </a:p>
        </p:txBody>
      </p:sp>
      <p:pic>
        <p:nvPicPr>
          <p:cNvPr id="9220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12713"/>
            <a:ext cx="32178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980" y="1949143"/>
            <a:ext cx="3510930" cy="3646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88" y="1751013"/>
            <a:ext cx="5186362" cy="4802187"/>
          </a:xfrm>
          <a:ln w="6350"/>
        </p:spPr>
        <p:txBody>
          <a:bodyPr/>
          <a:lstStyle/>
          <a:p>
            <a:pPr algn="l">
              <a:defRPr/>
            </a:pPr>
            <a:br>
              <a:rPr lang="ru-RU" sz="1600" dirty="0"/>
            </a:br>
            <a:r>
              <a:rPr lang="ru-RU" sz="1600" dirty="0"/>
              <a:t>Для выполнения этих задач на предприятии разработана «Программа мероприятий по сокращению негативного воздействия на окружающую среду на основе использования наилучших доступных технологий (НДТ) с 2019 по 2021г.г», включающая следующие направления:</a:t>
            </a:r>
            <a:br>
              <a:rPr lang="ru-RU" sz="1600" dirty="0"/>
            </a:br>
            <a:r>
              <a:rPr lang="ru-RU" sz="1600" dirty="0"/>
              <a:t> - Охрана атмосферного воздуха;</a:t>
            </a:r>
            <a:br>
              <a:rPr lang="ru-RU" sz="1600" dirty="0"/>
            </a:br>
            <a:r>
              <a:rPr lang="ru-RU" sz="1600" dirty="0"/>
              <a:t>-  Охрана водных объектов;</a:t>
            </a:r>
            <a:br>
              <a:rPr lang="ru-RU" sz="1600" dirty="0"/>
            </a:br>
            <a:r>
              <a:rPr lang="ru-RU" sz="1600" dirty="0"/>
              <a:t>-  Охрана земельных ресурсов.</a:t>
            </a:r>
            <a:br>
              <a:rPr lang="ru-RU" sz="1600" dirty="0"/>
            </a:br>
            <a:r>
              <a:rPr lang="ru-RU" sz="1600" dirty="0"/>
              <a:t>За период 2019 - 2021г.г  реализации этой программы Компанией было потрачено по Новокузнецкому муниципальному району -</a:t>
            </a:r>
            <a:r>
              <a:rPr lang="ru-RU" sz="1600" dirty="0">
                <a:solidFill>
                  <a:schemeClr val="tx1"/>
                </a:solidFill>
              </a:rPr>
              <a:t>10990,17 тыс. рублей,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в том числе</a:t>
            </a:r>
            <a:r>
              <a:rPr lang="ru-RU" sz="1600" dirty="0">
                <a:solidFill>
                  <a:srgbClr val="0070C0"/>
                </a:solidFill>
              </a:rPr>
              <a:t>.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/>
              <a:t>- Охрана атмосферного воздуха – 10014,9 </a:t>
            </a:r>
            <a:r>
              <a:rPr lang="ru-RU" sz="1600" dirty="0" err="1"/>
              <a:t>тыс.руб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-  Охрана водных объектов – 885,2 тыс. </a:t>
            </a:r>
            <a:r>
              <a:rPr lang="ru-RU" sz="1600" dirty="0" err="1"/>
              <a:t>руб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-  Охрана земельных ресурсов – 90,07 тыс. руб.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dirty="0">
              <a:latin typeface="+mn-lt"/>
            </a:endParaRPr>
          </a:p>
        </p:txBody>
      </p:sp>
      <p:pic>
        <p:nvPicPr>
          <p:cNvPr id="9223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112713"/>
            <a:ext cx="32178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6"/>
          <p:cNvSpPr>
            <a:spLocks noChangeArrowheads="1"/>
          </p:cNvSpPr>
          <p:nvPr/>
        </p:nvSpPr>
        <p:spPr bwMode="auto">
          <a:xfrm>
            <a:off x="588963" y="950913"/>
            <a:ext cx="802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latin typeface="Franklin Gothic Book" pitchFamily="34" charset="0"/>
            </a:endParaRPr>
          </a:p>
        </p:txBody>
      </p:sp>
      <p:sp>
        <p:nvSpPr>
          <p:cNvPr id="10243" name="Rectangle 175"/>
          <p:cNvSpPr>
            <a:spLocks noChangeArrowheads="1"/>
          </p:cNvSpPr>
          <p:nvPr/>
        </p:nvSpPr>
        <p:spPr bwMode="auto">
          <a:xfrm>
            <a:off x="7308850" y="3062288"/>
            <a:ext cx="1654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latin typeface="Franklin Gothic Book" pitchFamily="34" charset="0"/>
            </a:endParaRPr>
          </a:p>
        </p:txBody>
      </p:sp>
      <p:sp>
        <p:nvSpPr>
          <p:cNvPr id="10244" name="Rectangle 177"/>
          <p:cNvSpPr>
            <a:spLocks noChangeArrowheads="1"/>
          </p:cNvSpPr>
          <p:nvPr/>
        </p:nvSpPr>
        <p:spPr bwMode="auto">
          <a:xfrm>
            <a:off x="7264400" y="2830513"/>
            <a:ext cx="1655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latin typeface="Franklin Gothic Book" pitchFamily="34" charset="0"/>
            </a:endParaRP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268288" y="112713"/>
            <a:ext cx="4411662" cy="69532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kern="0" dirty="0">
                <a:solidFill>
                  <a:schemeClr val="tx1"/>
                </a:solidFill>
              </a:rPr>
              <a:t>Пр</a:t>
            </a:r>
            <a:r>
              <a:rPr lang="ru-RU" sz="1800" kern="0" dirty="0"/>
              <a:t>иродоохранные мероприятия</a:t>
            </a:r>
          </a:p>
        </p:txBody>
      </p:sp>
      <p:pic>
        <p:nvPicPr>
          <p:cNvPr id="10246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33350"/>
            <a:ext cx="321786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Заголовок 2"/>
          <p:cNvSpPr>
            <a:spLocks noGrp="1"/>
          </p:cNvSpPr>
          <p:nvPr>
            <p:ph type="title"/>
          </p:nvPr>
        </p:nvSpPr>
        <p:spPr>
          <a:xfrm>
            <a:off x="268288" y="808038"/>
            <a:ext cx="8418512" cy="377825"/>
          </a:xfrm>
        </p:spPr>
        <p:txBody>
          <a:bodyPr/>
          <a:lstStyle/>
          <a:p>
            <a:r>
              <a:rPr lang="ru-RU" altLang="ru-RU" sz="1600"/>
              <a:t>На 2022 год запланирован следующий комплекс природоохранных мероприятий: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90538" y="1327150"/>
          <a:ext cx="8274049" cy="52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1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п/п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мероприятия (НДТ)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Достигаемые результаты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Затраты, тыс. рублей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без НДС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520">
                <a:tc>
                  <a:txBody>
                    <a:bodyPr/>
                    <a:lstStyle/>
                    <a:p>
                      <a:r>
                        <a:rPr lang="ru-RU" sz="1200" b="1" dirty="0"/>
                        <a:t>1.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НДТ 1. Внедрение систем экологического менеджмента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Уменьшение экологических рисков, минимизация воздействия на окружающую среду за счет эффективных экологических решений. Сертификат соответствия ИСМ требованиям международных стандартов.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Текущие затраты Компании</a:t>
                      </a: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78">
                <a:tc>
                  <a:txBody>
                    <a:bodyPr/>
                    <a:lstStyle/>
                    <a:p>
                      <a:r>
                        <a:rPr lang="ru-RU" sz="1200" b="1" dirty="0"/>
                        <a:t>2. 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Мероприятия по охране атмосферного воздуха.</a:t>
                      </a:r>
                    </a:p>
                    <a:p>
                      <a:pPr algn="l"/>
                      <a:r>
                        <a:rPr lang="ru-RU" sz="1200" b="1" dirty="0"/>
                        <a:t>НДТ 5. Орошение пылящих поверхностей;               НДТ 2. Производственный контроль и экологический мониторинг.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Снижение выбросов пыли до 90%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3802,7</a:t>
                      </a: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391">
                <a:tc>
                  <a:txBody>
                    <a:bodyPr/>
                    <a:lstStyle/>
                    <a:p>
                      <a:r>
                        <a:rPr lang="ru-RU" sz="1200" b="1" dirty="0"/>
                        <a:t>3. 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Мероприятия по охране водных объектов</a:t>
                      </a:r>
                    </a:p>
                    <a:p>
                      <a:r>
                        <a:rPr lang="ru-RU" sz="1200" b="1" dirty="0"/>
                        <a:t>НДТ 12. Карьерный водоотлив и водоотвод;</a:t>
                      </a:r>
                    </a:p>
                    <a:p>
                      <a:r>
                        <a:rPr lang="ru-RU" sz="1200" b="1" dirty="0"/>
                        <a:t>НДТ 13. Внедрение систем оборотного и бессточного водоснабжения;</a:t>
                      </a:r>
                    </a:p>
                    <a:p>
                      <a:r>
                        <a:rPr lang="ru-RU" sz="1200" b="1" dirty="0"/>
                        <a:t>НДТ 17. Очистка ливневых и производственных вод;</a:t>
                      </a:r>
                    </a:p>
                    <a:p>
                      <a:r>
                        <a:rPr lang="ru-RU" sz="1200" b="1" dirty="0"/>
                        <a:t>НДТ 2. Производственный контроль и экологический мониторинг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Уменьшение концентрации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взвешенных веществ на 76%, нефтепродуктов  на 67,3%;</a:t>
                      </a:r>
                    </a:p>
                    <a:p>
                      <a:pPr algn="ctr"/>
                      <a:r>
                        <a:rPr lang="ru-RU" sz="1200" b="1" dirty="0"/>
                        <a:t> снижение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потребления водных ресурсов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9935,038</a:t>
                      </a: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r>
                        <a:rPr lang="ru-RU" sz="1200" b="1" dirty="0"/>
                        <a:t>4.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Мероприятия</a:t>
                      </a:r>
                      <a:r>
                        <a:rPr lang="ru-RU" sz="1200" b="1" baseline="0" dirty="0"/>
                        <a:t> по охране земельных ресурсов</a:t>
                      </a:r>
                    </a:p>
                    <a:p>
                      <a:endParaRPr lang="ru-RU" sz="1200" b="1" dirty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Минимизировать вероятность возникновения экологических аварий</a:t>
                      </a: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92,0</a:t>
                      </a: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атмосферного воздуха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126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966577"/>
            <a:ext cx="24272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21786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638" y="883974"/>
            <a:ext cx="5834062" cy="18928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1" dirty="0">
                <a:solidFill>
                  <a:srgbClr val="005AA5"/>
                </a:solidFill>
                <a:latin typeface="+mn-lt"/>
              </a:rPr>
              <a:t>Основными видами воздействия на атмосферный воздух при ведении производственной деятельности разрезов являются: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00" b="1" dirty="0">
                <a:solidFill>
                  <a:srgbClr val="005AA5"/>
                </a:solidFill>
                <a:latin typeface="+mn-lt"/>
              </a:rPr>
              <a:t>Выбросы загрязняющих веществ при работе технологического оборудования, специальной техники, автотранспорта;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00" b="1" dirty="0">
                <a:solidFill>
                  <a:srgbClr val="005AA5"/>
                </a:solidFill>
                <a:latin typeface="+mn-lt"/>
              </a:rPr>
              <a:t>Выбросы загрязняющих веществ при проведении буро-</a:t>
            </a:r>
          </a:p>
          <a:p>
            <a:pPr>
              <a:defRPr/>
            </a:pPr>
            <a:r>
              <a:rPr lang="ru-RU" sz="1300" b="1" dirty="0">
                <a:solidFill>
                  <a:srgbClr val="005AA5"/>
                </a:solidFill>
                <a:latin typeface="+mn-lt"/>
              </a:rPr>
              <a:t>       взрывных работ</a:t>
            </a:r>
          </a:p>
          <a:p>
            <a:pPr algn="ctr">
              <a:defRPr/>
            </a:pPr>
            <a:endParaRPr lang="ru-RU" sz="1300" b="1" dirty="0">
              <a:solidFill>
                <a:srgbClr val="005AA5"/>
              </a:solidFill>
              <a:latin typeface="+mn-lt"/>
            </a:endParaRPr>
          </a:p>
          <a:p>
            <a:pPr>
              <a:defRPr/>
            </a:pPr>
            <a:r>
              <a:rPr lang="ru-RU" sz="1300" b="1" dirty="0">
                <a:solidFill>
                  <a:srgbClr val="C00000"/>
                </a:solidFill>
                <a:latin typeface="+mn-lt"/>
              </a:rPr>
              <a:t>По итогам выполнения мероприятий по охране атмосферного воздуха затраты за 2019-2021г. составили по Компании: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2413"/>
            <a:ext cx="9144000" cy="4065587"/>
          </a:xfrm>
          <a:prstGeom prst="roundRect">
            <a:avLst>
              <a:gd name="adj" fmla="val 2248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02393"/>
              </p:ext>
            </p:extLst>
          </p:nvPr>
        </p:nvGraphicFramePr>
        <p:xfrm>
          <a:off x="660400" y="2941638"/>
          <a:ext cx="7969249" cy="3433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1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8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Мероприятие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Затраты на проведение мероприятий, </a:t>
                      </a: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Результат проделанной работы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2019г.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baseline="0" dirty="0">
                          <a:effectLst/>
                          <a:latin typeface="+mn-lt"/>
                        </a:rPr>
                        <a:t>2020 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Охрана атмосферного воздуха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Снижение выбросов в атмосферный воздух при технологических процессах производства (полив технологических дорог)                                  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2568,6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1722,6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6793,2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Снижение выбросов пыли в атмосферный воздух до 90%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11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Замеры физических и химических факторов от продуктов взрыва в воздухе на границе санитарно-защитной зоны </a:t>
                      </a:r>
                      <a:r>
                        <a:rPr lang="ru-RU" sz="1200" b="1" u="none" strike="noStrike" baseline="0" dirty="0">
                          <a:effectLst/>
                        </a:rPr>
                        <a:t> и при  взрывных работах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1651,7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559,2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2426,7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Контроль качества атмосферного воздуха. Недопущение залповых и </a:t>
                      </a:r>
                      <a:r>
                        <a:rPr lang="ru-RU" sz="1200" b="1" u="none" strike="noStrike" dirty="0" err="1">
                          <a:effectLst/>
                        </a:rPr>
                        <a:t>сверхнорнормативных</a:t>
                      </a:r>
                      <a:r>
                        <a:rPr lang="ru-RU" sz="1200" b="1" u="none" strike="noStrike" dirty="0">
                          <a:effectLst/>
                        </a:rPr>
                        <a:t> выбросов загрязняющих веществ в атмосферный воздух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274638" y="177800"/>
            <a:ext cx="8424862" cy="600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2400" kern="0" dirty="0">
              <a:solidFill>
                <a:srgbClr val="0070C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274638" y="177800"/>
            <a:ext cx="47879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Деятельность по охране атмосферного воздуха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12292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9700"/>
            <a:ext cx="3384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838" y="2005013"/>
            <a:ext cx="8353425" cy="1168400"/>
          </a:xfrm>
        </p:spPr>
        <p:txBody>
          <a:bodyPr/>
          <a:lstStyle/>
          <a:p>
            <a:pPr algn="just">
              <a:defRPr/>
            </a:pPr>
            <a:r>
              <a:rPr lang="ru-RU" sz="1600" dirty="0">
                <a:latin typeface="+mn-lt"/>
              </a:rPr>
              <a:t>          В 2020г. И 2021г. ООО «Разрез Тайлепский» проводил промышленные испытания по пылеподавлению. Целью промышленного эксперимента является установ­ление эффективности пылеподавления при применении различных средств ряда компании в условиях технологических дорог ООО «Разрез Тайлепский»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E615BB30-A439-5B6A-44A2-C21FDD4CF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3591537"/>
            <a:ext cx="4038600" cy="2354626"/>
          </a:xfrm>
          <a:prstGeom prst="rect">
            <a:avLst/>
          </a:prstGeom>
        </p:spPr>
      </p:pic>
      <p:sp>
        <p:nvSpPr>
          <p:cNvPr id="12295" name="Объект 6"/>
          <p:cNvSpPr>
            <a:spLocks noGrp="1"/>
          </p:cNvSpPr>
          <p:nvPr>
            <p:ph sz="half" idx="2"/>
          </p:nvPr>
        </p:nvSpPr>
        <p:spPr>
          <a:xfrm>
            <a:off x="4660900" y="3235325"/>
            <a:ext cx="4106863" cy="32004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sz="1600" dirty="0"/>
              <a:t>          Мониторинг проводился на участке необработанной дороги, и данные исследования принимаются как фоновые для ООО «Разрез Тайлепский».</a:t>
            </a:r>
          </a:p>
          <a:p>
            <a:pPr marL="0" indent="0" algn="just">
              <a:buFontTx/>
              <a:buNone/>
            </a:pPr>
            <a:r>
              <a:rPr lang="ru-RU" altLang="ru-RU" sz="1600" dirty="0"/>
              <a:t>          Затем исследования проводятся на участке дороги, обработанным водой (для возможности проведения сравнительного анализа) и на участках технологической  дороги обработанной вяжущими веществами. </a:t>
            </a:r>
          </a:p>
          <a:p>
            <a:pPr marL="0" indent="0" algn="r">
              <a:buFontTx/>
              <a:buNone/>
            </a:pPr>
            <a:endParaRPr lang="ru-RU" altLang="ru-RU" sz="1600" dirty="0"/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>
            <a:off x="338138" y="936625"/>
            <a:ext cx="83613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ru-RU" sz="1600" kern="0" dirty="0">
                <a:latin typeface="+mn-lt"/>
              </a:rPr>
              <a:t>          </a:t>
            </a:r>
            <a:r>
              <a:rPr lang="ru-RU" sz="1600" dirty="0"/>
              <a:t>Наибольший вклад в загрязнение атмосферного воздуха выбросами пыли при разработке полезных ископаемых вносят неорганизованные открытые источники пылевыделения, основными из которых являются пылящие поверхности складов, пород­ных отвалов, автомобильных дорог.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4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34624</TotalTime>
  <Words>1963</Words>
  <Application>Microsoft Office PowerPoint</Application>
  <PresentationFormat>Экран (4:3)</PresentationFormat>
  <Paragraphs>221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Franklin Gothic Book</vt:lpstr>
      <vt:lpstr>Franklin Gothic Demi</vt:lpstr>
      <vt:lpstr>Franklin Gothic Medium</vt:lpstr>
      <vt:lpstr>Open Sans</vt:lpstr>
      <vt:lpstr>Times New Roman</vt:lpstr>
      <vt:lpstr>Wingdings</vt:lpstr>
      <vt:lpstr>1_Специальное оформление</vt:lpstr>
      <vt:lpstr>Специальное оформление</vt:lpstr>
      <vt:lpstr>Тема4</vt:lpstr>
      <vt:lpstr>Презентация PowerPoint</vt:lpstr>
      <vt:lpstr>Презентация PowerPoint</vt:lpstr>
      <vt:lpstr>Информация о предприятии</vt:lpstr>
      <vt:lpstr>Информация о предприятии</vt:lpstr>
      <vt:lpstr>Информация о предприятии</vt:lpstr>
      <vt:lpstr> Для выполнения этих задач на предприятии разработана «Программа мероприятий по сокращению негативного воздействия на окружающую среду на основе использования наилучших доступных технологий (НДТ) с 2019 по 2021г.г», включающая следующие направления:  - Охрана атмосферного воздуха; -  Охрана водных объектов; -  Охрана земельных ресурсов. За период 2019 - 2021г.г  реализации этой программы Компанией было потрачено по Новокузнецкому муниципальному району -10990,17 тыс. рублей,  в том числе.  - Охрана атмосферного воздуха – 10014,9 тыс.руб; -  Охрана водных объектов – 885,2 тыс. руб; -  Охрана земельных ресурсов – 90,07 тыс. руб.   </vt:lpstr>
      <vt:lpstr>На 2022 год запланирован следующий комплекс природоохранных мероприятий:</vt:lpstr>
      <vt:lpstr>Презентация PowerPoint</vt:lpstr>
      <vt:lpstr>          В 2020г. И 2021г. ООО «Разрез Тайлепский» проводил промышленные испытания по пылеподавлению. Целью промышленного эксперимента является установ­ление эффективности пылеподавления при применении различных средств ряда компании в условиях технологических дорог ООО «Разрез Тайлепский»</vt:lpstr>
      <vt:lpstr>           Исследования значений пыли проводились с привлечением аккредитованной лаборатории со сдуваемой поверхности обработанных участков технологической дороги средствами компаний – участников сразу после обработки средством и высыхания вещества на дорожном полотне (1 исследование концентрации пыли), все последующие лабораторные исследования проводятся каждые 5-7 дней, на протяжении заявленного компаниями  срока действия средства, в зависимости от погодных условий (до 35 дней). Затем делаются выводы о подтверждении заявленного результата работы вяжущих веществ с целью дальнейшего выбора компании и средства пылеподавления для более эффективного результата в работе.</vt:lpstr>
      <vt:lpstr>Презентация PowerPoint</vt:lpstr>
      <vt:lpstr>Презентация PowerPoint</vt:lpstr>
      <vt:lpstr>В соответствии с утвержденным Техническим проектом:     - проведение технического этапа рекультивации      предусмотрено с 2023 года;     - биологический  этап рекультивации предусмотрен после 2024 года.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Design Depot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Пивень Екатерина Сергеевна</cp:lastModifiedBy>
  <cp:revision>2794</cp:revision>
  <cp:lastPrinted>2022-06-09T07:13:48Z</cp:lastPrinted>
  <dcterms:created xsi:type="dcterms:W3CDTF">2007-04-03T09:22:54Z</dcterms:created>
  <dcterms:modified xsi:type="dcterms:W3CDTF">2022-06-09T08:14:51Z</dcterms:modified>
</cp:coreProperties>
</file>